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1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0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9FF1F-5F20-2E4A-8A31-AC98778A28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207D4D-E3D1-0D49-A65A-EFEDF4EB5A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E0025-AE17-C34B-9C0A-10B248108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A35C9-9185-9249-A963-EC4DE8C3D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50D0D-6349-B64C-BCAC-1E3FDD3A4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051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C5584-D5A5-DC4F-9128-08A205401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62D76A-8330-F141-9742-9EECA9F75C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A31F9-D18D-DC4B-AEDD-4EA75AB03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922C9-AED1-8B4B-A2E1-C67F97370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06011-2116-DE45-B4DE-5343D3FBC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416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A95DC3-5F16-3B44-BBF0-B9B9F5D4AE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A2B06B-F05D-D942-9192-E273D34C4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70E7A-D3E9-9947-8498-2C2AE2B5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9E93B-F545-4145-8987-E255E5CE5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5FBE1-CF68-2D48-BB36-69D5C54CE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432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2FB77-4712-0C44-9E0B-DDFE5B3A8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F653F-8CEF-6B4D-9036-B728AECD1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A3C22-29EA-5040-949E-325221387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66A44-2E2A-CA42-8684-1DF53F41D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6443E-7459-CD4A-97C1-779C85BC2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1232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FB3DD-D1B3-5149-8BF7-4A5EF614B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B21B0-57A7-B949-B641-96E0D09BC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CB7E4-4DDA-EE44-9180-8406F324B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DD92B-4860-BC42-A09D-0F4CB4730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658DC-E427-4E47-831F-10408D00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3923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612F0-E151-EF47-A10C-C5AD30197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B4456-AC49-1B4A-8CF5-27898CA764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031C92-91ED-3449-BB58-EA102921E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EBE4E8-0786-674E-BCE8-6FE85448E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215756-93C6-1943-8A75-77AA2B66F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51846-ECA0-FF4E-A554-51AEAD697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6969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65E47-59F6-5E46-ACAF-C6CB352D2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9348CF-973A-4B46-940D-35A0AC3A7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DDE377-0232-B348-B08B-CDCBE4745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FCB791-BA3A-1B46-8A62-7279459ACA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A74104-CDBD-4744-8462-BFFC190A1A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F89E75-21B3-864B-8AAD-41AC4E679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4563E-52B8-E343-BD7C-D83DA9B1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3512F5-CED7-3443-9DB5-95B93CC7D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810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AA57C-06CF-104B-B40E-AFAAC498C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6B8FDF-DBC4-7F49-B439-D14677007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9774B-323C-B54E-9907-014B38750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4E3332-DE63-4D4D-BED3-F02585AE6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324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7527C6-7CE4-B844-873C-AAB9D8F3B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06ECD7-3C76-AD49-80C5-BFD069373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3A476-1D5F-BA4C-AAD4-382ADA9C6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962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C9270-5005-B64D-B5DC-8EF38659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6BE91-E781-BD4C-BDED-6CD47D5F9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339B1-D179-784B-A227-4214BD53A7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57300-A8FF-A446-B620-D7A13207A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DC517C-412B-8641-A1CA-6547DF252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DB80E-9CDE-B540-98FA-548EC3B31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82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0C42B-703C-3342-B125-05E4F2E86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7A7AA5-9EB3-7A44-9368-53B5A44CE8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F7F0F-BC7F-7F43-A812-0913A5948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D58851-6473-A24F-8974-290E08E8A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452A98-BECD-E846-8DA7-3B0692442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F2C9A-E154-0041-BFA0-0A9CDEDA0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210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77167F-0CBF-0D4F-8FF9-02A75B4B3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2C541-3537-504E-937E-22F98AAB4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31A2F-05E7-EE4F-951B-B30F41AA6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94DA8-833F-124C-9A5C-F39BBE31D32C}" type="datetimeFigureOut">
              <a:rPr lang="en-GB" smtClean="0"/>
              <a:t>14/03/2020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7113C-A390-6243-9E45-2D65B33411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5B1C7-8F12-4D40-833A-4E26B6B736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22CF3-FFEE-6346-B1D4-C643FFBE36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794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F86C8-E54A-EB46-A8FE-32F904F0B8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Coursera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498F5D-24E9-D446-A4A8-50F0C1FF9D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Opening and Italian Restaurant in Sheffield</a:t>
            </a:r>
          </a:p>
        </p:txBody>
      </p:sp>
    </p:spTree>
    <p:extLst>
      <p:ext uri="{BB962C8B-B14F-4D97-AF65-F5344CB8AC3E}">
        <p14:creationId xmlns:p14="http://schemas.microsoft.com/office/powerpoint/2010/main" val="1886605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B10DADE-19D2-FC4D-B285-D65390E9C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B936E5-DDA3-C943-90F8-15A5CB5B5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Methodology – Mapping Possible Locations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419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CAD62-0375-A645-BCFE-B69E10F62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7ACE0-48B8-CE46-85CE-D471AFD93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GB" dirty="0"/>
              <a:t>15 top locations were identified</a:t>
            </a:r>
          </a:p>
          <a:p>
            <a:r>
              <a:rPr lang="en-GB" dirty="0"/>
              <a:t>31 </a:t>
            </a:r>
            <a:r>
              <a:rPr lang="en-GB" dirty="0" err="1"/>
              <a:t>Woodfarm</a:t>
            </a:r>
            <a:r>
              <a:rPr lang="en-GB" dirty="0"/>
              <a:t> Dr, Sheffield S6 5LW, UK =&gt; 4.3km from Peace Gardens </a:t>
            </a:r>
          </a:p>
          <a:p>
            <a:r>
              <a:rPr lang="en-GB" dirty="0"/>
              <a:t>2 Cross Bedford St, Sheffield S6 3AT, UK =&gt; 1.5km from Peace Gardens </a:t>
            </a:r>
          </a:p>
          <a:p>
            <a:r>
              <a:rPr lang="en-GB" dirty="0"/>
              <a:t>23 Burnt Stones Cl, Sheffield S10 5TS, UK =&gt; 4.7km from Peace Gardens </a:t>
            </a:r>
          </a:p>
          <a:p>
            <a:r>
              <a:rPr lang="en-GB" dirty="0"/>
              <a:t>2 Raven Rd, Nether Edge, Sheffield S7 1SB, UK =&gt; 2.6km from Peace Gardens </a:t>
            </a:r>
          </a:p>
          <a:p>
            <a:r>
              <a:rPr lang="en-GB" dirty="0"/>
              <a:t>Wood Lane, Sheffield S6 5AZ, UK =&gt; 4.0km from Peace Gardens </a:t>
            </a:r>
          </a:p>
          <a:p>
            <a:r>
              <a:rPr lang="en-GB" dirty="0"/>
              <a:t>80 Hall Park Hill, Sheffield S6 5QU, UK =&gt; 4.6km from Peace Gardens </a:t>
            </a:r>
          </a:p>
          <a:p>
            <a:r>
              <a:rPr lang="en-GB" dirty="0"/>
              <a:t>801 Manchester Rd, Sheffield S10 5SY, UK =&gt; 4.7km from Peace Gardens </a:t>
            </a:r>
          </a:p>
          <a:p>
            <a:r>
              <a:rPr lang="en-GB" dirty="0"/>
              <a:t>34 Addy St, Sheffield S6 3FU, UK =&gt; 1.6km from Peace Gardens </a:t>
            </a:r>
          </a:p>
          <a:p>
            <a:r>
              <a:rPr lang="en-GB" dirty="0"/>
              <a:t>66 </a:t>
            </a:r>
            <a:r>
              <a:rPr lang="en-GB" dirty="0" err="1"/>
              <a:t>Stumperlowe</a:t>
            </a:r>
            <a:r>
              <a:rPr lang="en-GB" dirty="0"/>
              <a:t> Cres Rd, Sheffield S10 3PR, UK =&gt; 4.8km from Peace Gardens </a:t>
            </a:r>
          </a:p>
          <a:p>
            <a:r>
              <a:rPr lang="en-GB" dirty="0" err="1"/>
              <a:t>Rivelin</a:t>
            </a:r>
            <a:r>
              <a:rPr lang="en-GB" dirty="0"/>
              <a:t> View, Roscoe Bank, Sheffield S6 5SB, UK =&gt; 4.6km from Peace Gardens </a:t>
            </a:r>
          </a:p>
          <a:p>
            <a:r>
              <a:rPr lang="en-GB" dirty="0"/>
              <a:t>46 </a:t>
            </a:r>
            <a:r>
              <a:rPr lang="en-GB" dirty="0" err="1"/>
              <a:t>Rivelin</a:t>
            </a:r>
            <a:r>
              <a:rPr lang="en-GB" dirty="0"/>
              <a:t> Park Dr, Sheffield S6 5GG, UK =&gt; 3.8km from Peace Gardens </a:t>
            </a:r>
          </a:p>
          <a:p>
            <a:r>
              <a:rPr lang="en-GB" dirty="0"/>
              <a:t>10 Balaclava Rd, Sheffield S6 3BG, UK =&gt; 1.9km from Peace Gardens </a:t>
            </a:r>
          </a:p>
          <a:p>
            <a:r>
              <a:rPr lang="en-GB" dirty="0"/>
              <a:t>72 Carsick Hill Rd, Sheffield S10 3LX, UK =&gt; 4.6km from Peace Gardens </a:t>
            </a:r>
          </a:p>
          <a:p>
            <a:r>
              <a:rPr lang="en-GB" dirty="0"/>
              <a:t>89 Roscoe Bank, Sheffield S6, UK =&gt; 4.0km from Peace Gardens </a:t>
            </a:r>
            <a:br>
              <a:rPr lang="en-GB" dirty="0">
                <a:effectLst/>
              </a:rPr>
            </a:br>
            <a:endParaRPr lang="en-GB" dirty="0">
              <a:effectLst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5036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03D7CF2-D8BF-2542-BAC0-61A2C587C9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ACAD62-0375-A645-BCFE-B69E10F62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Locations for Possible Restaurants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684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CAD62-0375-A645-BCFE-B69E10F62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7ACE0-48B8-CE46-85CE-D471AFD93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Sheffield is not Berlin</a:t>
            </a:r>
          </a:p>
          <a:p>
            <a:pPr lvl="1"/>
            <a:r>
              <a:rPr lang="en-GB" dirty="0"/>
              <a:t>Lower density of people and restaurants meant search parameters had to be adjusted</a:t>
            </a:r>
          </a:p>
          <a:p>
            <a:pPr lvl="1"/>
            <a:r>
              <a:rPr lang="en-GB" dirty="0"/>
              <a:t>Sheffield restaurant use is more likely to be from students than tourists</a:t>
            </a:r>
          </a:p>
          <a:p>
            <a:r>
              <a:rPr lang="en-GB" dirty="0"/>
              <a:t>Without mapping population density some of the suggested locations would have been in national parkland</a:t>
            </a:r>
          </a:p>
          <a:p>
            <a:pPr lvl="1"/>
            <a:r>
              <a:rPr lang="en-GB" dirty="0"/>
              <a:t>Choosing areas based on student locations helped reduce this error</a:t>
            </a:r>
          </a:p>
          <a:p>
            <a:r>
              <a:rPr lang="en-GB" dirty="0"/>
              <a:t>There is always a chance that the reason there is no Italian restaurant in a given area is because the local behaviour is to head for the city centre</a:t>
            </a:r>
          </a:p>
        </p:txBody>
      </p:sp>
    </p:spTree>
    <p:extLst>
      <p:ext uri="{BB962C8B-B14F-4D97-AF65-F5344CB8AC3E}">
        <p14:creationId xmlns:p14="http://schemas.microsoft.com/office/powerpoint/2010/main" val="4054643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CAD62-0375-A645-BCFE-B69E10F62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7ACE0-48B8-CE46-85CE-D471AFD93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Suitable locations were identified</a:t>
            </a:r>
          </a:p>
          <a:p>
            <a:r>
              <a:rPr lang="en-GB" dirty="0"/>
              <a:t>Further research should be done to see if these locations merit a restaurant</a:t>
            </a:r>
          </a:p>
          <a:p>
            <a:pPr lvl="1"/>
            <a:r>
              <a:rPr lang="en-GB" dirty="0"/>
              <a:t>Surveying local inhabitants would be wise</a:t>
            </a:r>
          </a:p>
          <a:p>
            <a:r>
              <a:rPr lang="en-GB" dirty="0"/>
              <a:t>The tools need to be adjusted when changing city</a:t>
            </a:r>
          </a:p>
          <a:p>
            <a:pPr lvl="1"/>
            <a:r>
              <a:rPr lang="en-GB"/>
              <a:t>What </a:t>
            </a:r>
            <a:r>
              <a:rPr lang="en-GB" dirty="0"/>
              <a:t>works well for one city will not work as well for another</a:t>
            </a:r>
          </a:p>
        </p:txBody>
      </p:sp>
    </p:spTree>
    <p:extLst>
      <p:ext uri="{BB962C8B-B14F-4D97-AF65-F5344CB8AC3E}">
        <p14:creationId xmlns:p14="http://schemas.microsoft.com/office/powerpoint/2010/main" val="1312593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282BE-C3D1-A341-BDE1-EE31B64A0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B217B-6D84-574B-9085-4614090B7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An Italian Chef has moved to Sheffield and is wanting to open a restaurant</a:t>
            </a:r>
          </a:p>
          <a:p>
            <a:r>
              <a:rPr lang="en-GB" dirty="0"/>
              <a:t>I will try to find an optimal location for a Italian restaurant in Sheffield</a:t>
            </a:r>
          </a:p>
          <a:p>
            <a:r>
              <a:rPr lang="en-GB" dirty="0"/>
              <a:t>Since there are lots of restaurants in Sheffield I will try to detect </a:t>
            </a:r>
            <a:r>
              <a:rPr lang="en-GB" b="1" dirty="0"/>
              <a:t>locations that are not already crowded with restaurants</a:t>
            </a:r>
          </a:p>
          <a:p>
            <a:r>
              <a:rPr lang="en-GB" dirty="0"/>
              <a:t>My client is particularly interested in </a:t>
            </a:r>
            <a:r>
              <a:rPr lang="en-GB" b="1" dirty="0"/>
              <a:t>areas with no Italian restaurants in vicinity</a:t>
            </a:r>
            <a:r>
              <a:rPr lang="en-GB" dirty="0"/>
              <a:t> </a:t>
            </a:r>
          </a:p>
          <a:p>
            <a:r>
              <a:rPr lang="en-GB" dirty="0"/>
              <a:t>She would also prefer locations </a:t>
            </a:r>
            <a:r>
              <a:rPr lang="en-GB" b="1" dirty="0"/>
              <a:t>as close to city centre as possible</a:t>
            </a:r>
          </a:p>
          <a:p>
            <a:r>
              <a:rPr lang="en-GB" dirty="0"/>
              <a:t>I will generate a list of few most promising neighbourhoods based on these criteria</a:t>
            </a:r>
          </a:p>
        </p:txBody>
      </p:sp>
    </p:spTree>
    <p:extLst>
      <p:ext uri="{BB962C8B-B14F-4D97-AF65-F5344CB8AC3E}">
        <p14:creationId xmlns:p14="http://schemas.microsoft.com/office/powerpoint/2010/main" val="4259982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9F9B-2D5C-7349-BD12-741C0AC1F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–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5408F-3B6F-DD4A-AF20-8E9B380D1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To analyse the problem I will use:</a:t>
            </a:r>
          </a:p>
          <a:p>
            <a:r>
              <a:rPr lang="en-GB" dirty="0"/>
              <a:t>number of existing restaurants in the neighbourhood (any type of restaurant)</a:t>
            </a:r>
          </a:p>
          <a:p>
            <a:r>
              <a:rPr lang="en-GB" dirty="0"/>
              <a:t>number of and distance to Italian restaurants in the neighbourhood</a:t>
            </a:r>
          </a:p>
          <a:p>
            <a:r>
              <a:rPr lang="en-GB" dirty="0"/>
              <a:t>distance of neighbourhood from city centre</a:t>
            </a:r>
          </a:p>
          <a:p>
            <a:r>
              <a:rPr lang="en-GB" dirty="0"/>
              <a:t>I will use regularly spaced grid of locations, centred around city </a:t>
            </a:r>
            <a:r>
              <a:rPr lang="en-GB" dirty="0" err="1"/>
              <a:t>center</a:t>
            </a:r>
            <a:r>
              <a:rPr lang="en-GB" dirty="0"/>
              <a:t>, to define the neighbourhoods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410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CB7C3-2F40-3C48-8D40-F82E7A5C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–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8A1EA-926C-AE45-839F-6C70678D7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Data sources:</a:t>
            </a:r>
          </a:p>
          <a:p>
            <a:r>
              <a:rPr lang="en-GB" dirty="0"/>
              <a:t>centres of candidate areas will be generated algorithmically and approximate addresses of centres of those areas will be obtained using </a:t>
            </a:r>
            <a:r>
              <a:rPr lang="en-GB" b="1" dirty="0"/>
              <a:t>Google Maps API reverse geocoding</a:t>
            </a:r>
            <a:endParaRPr lang="en-GB" dirty="0"/>
          </a:p>
          <a:p>
            <a:r>
              <a:rPr lang="en-GB" dirty="0"/>
              <a:t>number of restaurants and their type and location in every neighbourhood will be obtained using </a:t>
            </a:r>
            <a:r>
              <a:rPr lang="en-GB" b="1" dirty="0"/>
              <a:t>Foursquare API</a:t>
            </a:r>
            <a:endParaRPr lang="en-GB" dirty="0"/>
          </a:p>
          <a:p>
            <a:r>
              <a:rPr lang="en-GB" dirty="0"/>
              <a:t>coordinate of Sheffield centres will be obtained using </a:t>
            </a:r>
            <a:r>
              <a:rPr lang="en-GB" b="1" dirty="0"/>
              <a:t>Google Maps API geocoding</a:t>
            </a:r>
            <a:r>
              <a:rPr lang="en-GB" dirty="0"/>
              <a:t> of well known Sheffield location (Peace Gardens)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7630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FF865-5B6D-154A-B84C-6B05FF3C5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 - 1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32AC1-7A50-B84C-AD11-92056402C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city was partitioned into a grid of uniform size</a:t>
            </a:r>
          </a:p>
          <a:p>
            <a:r>
              <a:rPr lang="en-GB" dirty="0"/>
              <a:t>The presence of restaurants in this grid was calculated</a:t>
            </a:r>
          </a:p>
          <a:p>
            <a:r>
              <a:rPr lang="en-GB" dirty="0"/>
              <a:t>The grid was mapped so that it could be seen geographically</a:t>
            </a:r>
          </a:p>
          <a:p>
            <a:r>
              <a:rPr lang="en-GB" dirty="0"/>
              <a:t>The presence was also calculated using a heat map</a:t>
            </a:r>
          </a:p>
          <a:p>
            <a:r>
              <a:rPr lang="en-GB" dirty="0"/>
              <a:t>Areas of known student populations were preferred</a:t>
            </a:r>
          </a:p>
          <a:p>
            <a:r>
              <a:rPr lang="en-GB" dirty="0"/>
              <a:t>Farmland was avoided</a:t>
            </a:r>
          </a:p>
          <a:p>
            <a:r>
              <a:rPr lang="en-GB" dirty="0"/>
              <a:t>A list of the most likely candidate areas was then compiled</a:t>
            </a:r>
          </a:p>
          <a:p>
            <a:r>
              <a:rPr lang="en-GB" dirty="0"/>
              <a:t>A reverse-lookup turned this into a list of addresses</a:t>
            </a:r>
          </a:p>
        </p:txBody>
      </p:sp>
    </p:spTree>
    <p:extLst>
      <p:ext uri="{BB962C8B-B14F-4D97-AF65-F5344CB8AC3E}">
        <p14:creationId xmlns:p14="http://schemas.microsoft.com/office/powerpoint/2010/main" val="2698221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1363EC5-1727-214F-B79A-D8C0037F96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063" b="43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B936E5-DDA3-C943-90F8-15A5CB5B5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Methodology – Grid of regions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07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37C689-8102-2947-81D2-7AC19A849D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B936E5-DDA3-C943-90F8-15A5CB5B5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Methodology – Heatmap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0995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EA58BF7-3AF2-FE4C-86BA-0D833F1CA3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B936E5-DDA3-C943-90F8-15A5CB5B5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Methodology – Heatmap (Italian Only)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0150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4368E4-5FAB-DD42-8115-45E116825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B936E5-DDA3-C943-90F8-15A5CB5B5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Methodology – Heatmap (centered on High Student Area)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1904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675</Words>
  <Application>Microsoft Macintosh PowerPoint</Application>
  <PresentationFormat>Widescreen</PresentationFormat>
  <Paragraphs>64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Coursera Capstone Project</vt:lpstr>
      <vt:lpstr>Introduction</vt:lpstr>
      <vt:lpstr>Data – Part 1</vt:lpstr>
      <vt:lpstr>Data – Part 2</vt:lpstr>
      <vt:lpstr>Methodology - 1</vt:lpstr>
      <vt:lpstr>Methodology – Grid of regions</vt:lpstr>
      <vt:lpstr>Methodology – Heatmap</vt:lpstr>
      <vt:lpstr>Methodology – Heatmap (Italian Only)</vt:lpstr>
      <vt:lpstr>Methodology – Heatmap (centered on High Student Area)</vt:lpstr>
      <vt:lpstr>Methodology – Mapping Possible Locations</vt:lpstr>
      <vt:lpstr>Results</vt:lpstr>
      <vt:lpstr>Locations for Possible Restaurants</vt:lpstr>
      <vt:lpstr>Discussion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Coursera Capstone Project</dc:title>
  <dc:creator>Marcus Phillips</dc:creator>
  <cp:lastModifiedBy>Marcus Phillips</cp:lastModifiedBy>
  <cp:revision>2</cp:revision>
  <dcterms:created xsi:type="dcterms:W3CDTF">2020-03-14T14:01:28Z</dcterms:created>
  <dcterms:modified xsi:type="dcterms:W3CDTF">2020-03-14T14:06:45Z</dcterms:modified>
</cp:coreProperties>
</file>